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0" r:id="rId4"/>
    <p:sldId id="281" r:id="rId5"/>
    <p:sldId id="28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69" r:id="rId19"/>
    <p:sldId id="274" r:id="rId20"/>
    <p:sldId id="276" r:id="rId21"/>
    <p:sldId id="273" r:id="rId22"/>
    <p:sldId id="27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026EF71-5276-4E86-AFC0-9E1FB43C317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D3C724-D3DF-4829-9563-85F4FAA7C0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Jean</a:t>
            </a:r>
            <a:r>
              <a:rPr lang="hr-HR" dirty="0" smtClean="0"/>
              <a:t> </a:t>
            </a:r>
            <a:r>
              <a:rPr lang="hr-HR" dirty="0" err="1" smtClean="0"/>
              <a:t>Monnet</a:t>
            </a:r>
            <a:r>
              <a:rPr lang="hr-HR" dirty="0" smtClean="0"/>
              <a:t> katedra za procesno pravo EU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Pripremio: </a:t>
            </a:r>
          </a:p>
          <a:p>
            <a:r>
              <a:rPr lang="hr-HR" dirty="0" smtClean="0"/>
              <a:t>Doc.dr.sc. </a:t>
            </a:r>
            <a:r>
              <a:rPr lang="hr-HR" dirty="0" err="1" smtClean="0"/>
              <a:t>Tunjica</a:t>
            </a:r>
            <a:r>
              <a:rPr lang="hr-HR" dirty="0" smtClean="0"/>
              <a:t> </a:t>
            </a:r>
            <a:r>
              <a:rPr lang="hr-HR" dirty="0" err="1" smtClean="0"/>
              <a:t>Petrašević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02560"/>
            <a:ext cx="55419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solidFill>
                  <a:schemeClr val="accent6"/>
                </a:solidFill>
              </a:rPr>
              <a:t>Projekt</a:t>
            </a:r>
            <a:r>
              <a:rPr lang="en-US" dirty="0">
                <a:solidFill>
                  <a:schemeClr val="accent6"/>
                </a:solidFill>
              </a:rPr>
              <a:t> je </a:t>
            </a:r>
            <a:r>
              <a:rPr lang="en-US" dirty="0" err="1">
                <a:solidFill>
                  <a:schemeClr val="accent6"/>
                </a:solidFill>
              </a:rPr>
              <a:t>prijavio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doc.dr.sc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r>
              <a:rPr lang="hr-HR" dirty="0" err="1" smtClean="0">
                <a:solidFill>
                  <a:schemeClr val="accent6"/>
                </a:solidFill>
              </a:rPr>
              <a:t>Tunjica</a:t>
            </a:r>
            <a:r>
              <a:rPr lang="hr-HR" dirty="0" smtClean="0">
                <a:solidFill>
                  <a:schemeClr val="accent6"/>
                </a:solidFill>
              </a:rPr>
              <a:t> </a:t>
            </a:r>
            <a:r>
              <a:rPr lang="hr-HR" dirty="0" err="1" smtClean="0">
                <a:solidFill>
                  <a:schemeClr val="accent6"/>
                </a:solidFill>
              </a:rPr>
              <a:t>Petrašević</a:t>
            </a:r>
            <a:r>
              <a:rPr lang="en-US" dirty="0" smtClean="0">
                <a:solidFill>
                  <a:schemeClr val="accent6"/>
                </a:solidFill>
              </a:rPr>
              <a:t> a </a:t>
            </a:r>
            <a:r>
              <a:rPr lang="en-US" dirty="0" err="1">
                <a:solidFill>
                  <a:schemeClr val="accent6"/>
                </a:solidFill>
              </a:rPr>
              <a:t>uz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njega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Katedru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odnosno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projektni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tim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čine</a:t>
            </a:r>
            <a:r>
              <a:rPr lang="en-US" dirty="0">
                <a:solidFill>
                  <a:schemeClr val="accent6"/>
                </a:solidFill>
              </a:rPr>
              <a:t>: </a:t>
            </a:r>
          </a:p>
          <a:p>
            <a:r>
              <a:rPr lang="en-US" dirty="0" err="1" smtClean="0">
                <a:solidFill>
                  <a:schemeClr val="accent6"/>
                </a:solidFill>
              </a:rPr>
              <a:t>prof.dr.sc</a:t>
            </a:r>
            <a:r>
              <a:rPr lang="en-US" dirty="0">
                <a:solidFill>
                  <a:schemeClr val="accent6"/>
                </a:solidFill>
              </a:rPr>
              <a:t>. Boris </a:t>
            </a:r>
            <a:r>
              <a:rPr lang="en-US" dirty="0" err="1">
                <a:solidFill>
                  <a:schemeClr val="accent6"/>
                </a:solidFill>
              </a:rPr>
              <a:t>Ljubanović</a:t>
            </a:r>
            <a:r>
              <a:rPr lang="en-US" dirty="0">
                <a:solidFill>
                  <a:schemeClr val="accent6"/>
                </a:solidFill>
              </a:rPr>
              <a:t>, </a:t>
            </a:r>
          </a:p>
          <a:p>
            <a:r>
              <a:rPr lang="en-US" dirty="0" err="1" smtClean="0">
                <a:solidFill>
                  <a:schemeClr val="accent6"/>
                </a:solidFill>
              </a:rPr>
              <a:t>doc.dr.sc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r>
              <a:rPr lang="en-US" dirty="0" err="1">
                <a:solidFill>
                  <a:schemeClr val="accent6"/>
                </a:solidFill>
              </a:rPr>
              <a:t>Mirela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Župan</a:t>
            </a:r>
            <a:r>
              <a:rPr lang="en-US" dirty="0">
                <a:solidFill>
                  <a:schemeClr val="accent6"/>
                </a:solidFill>
              </a:rPr>
              <a:t>, </a:t>
            </a:r>
          </a:p>
          <a:p>
            <a:r>
              <a:rPr lang="en-US" dirty="0" err="1" smtClean="0">
                <a:solidFill>
                  <a:schemeClr val="accent6"/>
                </a:solidFill>
              </a:rPr>
              <a:t>doc.d.r.sc</a:t>
            </a:r>
            <a:r>
              <a:rPr lang="en-US" dirty="0">
                <a:solidFill>
                  <a:schemeClr val="accent6"/>
                </a:solidFill>
              </a:rPr>
              <a:t>. Igor </a:t>
            </a:r>
            <a:r>
              <a:rPr lang="en-US" dirty="0" err="1">
                <a:solidFill>
                  <a:schemeClr val="accent6"/>
                </a:solidFill>
              </a:rPr>
              <a:t>Vuletić</a:t>
            </a:r>
            <a:r>
              <a:rPr lang="en-US" dirty="0">
                <a:solidFill>
                  <a:schemeClr val="accent6"/>
                </a:solidFill>
              </a:rPr>
              <a:t>, </a:t>
            </a:r>
          </a:p>
          <a:p>
            <a:r>
              <a:rPr lang="hr-HR" dirty="0" err="1" smtClean="0">
                <a:solidFill>
                  <a:schemeClr val="accent6"/>
                </a:solidFill>
              </a:rPr>
              <a:t>Dr.sc</a:t>
            </a:r>
            <a:r>
              <a:rPr lang="hr-HR" dirty="0" smtClean="0">
                <a:solidFill>
                  <a:schemeClr val="accent6"/>
                </a:solidFill>
              </a:rPr>
              <a:t>. </a:t>
            </a:r>
            <a:r>
              <a:rPr lang="en-US" dirty="0" smtClean="0">
                <a:solidFill>
                  <a:schemeClr val="accent6"/>
                </a:solidFill>
              </a:rPr>
              <a:t>Paula </a:t>
            </a:r>
            <a:r>
              <a:rPr lang="en-US" dirty="0" err="1" smtClean="0">
                <a:solidFill>
                  <a:schemeClr val="accent6"/>
                </a:solidFill>
              </a:rPr>
              <a:t>Poretti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hr-HR" dirty="0" err="1" smtClean="0">
                <a:solidFill>
                  <a:schemeClr val="accent6"/>
                </a:solidFill>
              </a:rPr>
              <a:t>Dr.sc</a:t>
            </a:r>
            <a:r>
              <a:rPr lang="hr-HR" dirty="0" smtClean="0">
                <a:solidFill>
                  <a:schemeClr val="accent6"/>
                </a:solidFill>
              </a:rPr>
              <a:t>. </a:t>
            </a:r>
            <a:r>
              <a:rPr lang="en-US" dirty="0" err="1" smtClean="0">
                <a:solidFill>
                  <a:schemeClr val="accent6"/>
                </a:solidFill>
              </a:rPr>
              <a:t>Dunja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Duić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vi-VN" dirty="0">
                <a:solidFill>
                  <a:schemeClr val="accent6"/>
                </a:solidFill>
              </a:rPr>
              <a:t>Naše stajalište je da u </a:t>
            </a:r>
            <a:r>
              <a:rPr lang="vi-VN" dirty="0" smtClean="0">
                <a:solidFill>
                  <a:schemeClr val="accent6"/>
                </a:solidFill>
              </a:rPr>
              <a:t>R</a:t>
            </a:r>
            <a:r>
              <a:rPr lang="hr-HR" dirty="0" smtClean="0">
                <a:solidFill>
                  <a:schemeClr val="accent6"/>
                </a:solidFill>
              </a:rPr>
              <a:t>H</a:t>
            </a:r>
            <a:r>
              <a:rPr lang="vi-VN" dirty="0" smtClean="0">
                <a:solidFill>
                  <a:schemeClr val="accent6"/>
                </a:solidFill>
              </a:rPr>
              <a:t> </a:t>
            </a:r>
            <a:r>
              <a:rPr lang="vi-VN" dirty="0">
                <a:solidFill>
                  <a:schemeClr val="accent6"/>
                </a:solidFill>
              </a:rPr>
              <a:t>još uvijek postoji opći nedostatak znanja o pravu EU</a:t>
            </a:r>
            <a:r>
              <a:rPr lang="vi-VN" dirty="0" smtClean="0">
                <a:solidFill>
                  <a:schemeClr val="accent6"/>
                </a:solidFill>
              </a:rPr>
              <a:t>,</a:t>
            </a:r>
            <a:r>
              <a:rPr lang="hr-HR" dirty="0" smtClean="0">
                <a:solidFill>
                  <a:schemeClr val="accent6"/>
                </a:solidFill>
              </a:rPr>
              <a:t> </a:t>
            </a:r>
            <a:r>
              <a:rPr lang="vi-VN" dirty="0" smtClean="0">
                <a:solidFill>
                  <a:schemeClr val="accent6"/>
                </a:solidFill>
              </a:rPr>
              <a:t>a  </a:t>
            </a:r>
            <a:r>
              <a:rPr lang="vi-VN" dirty="0">
                <a:solidFill>
                  <a:schemeClr val="accent6"/>
                </a:solidFill>
              </a:rPr>
              <a:t>posebno o procesnim aspektima njegove primjene. 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vi-VN" dirty="0" smtClean="0">
                <a:solidFill>
                  <a:schemeClr val="accent6"/>
                </a:solidFill>
              </a:rPr>
              <a:t>Izučavanje </a:t>
            </a:r>
            <a:r>
              <a:rPr lang="vi-VN" dirty="0">
                <a:solidFill>
                  <a:schemeClr val="accent6"/>
                </a:solidFill>
              </a:rPr>
              <a:t>prava EU nije dobilo odgovarajuću razinu važnosti u hrvatskom visokom obrazovnom </a:t>
            </a:r>
            <a:r>
              <a:rPr lang="vi-VN" dirty="0" smtClean="0">
                <a:solidFill>
                  <a:schemeClr val="accent6"/>
                </a:solidFill>
              </a:rPr>
              <a:t>sustavu 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vi-VN" dirty="0" smtClean="0">
                <a:solidFill>
                  <a:schemeClr val="accent6"/>
                </a:solidFill>
              </a:rPr>
              <a:t>Predložene </a:t>
            </a:r>
            <a:r>
              <a:rPr lang="vi-VN" dirty="0">
                <a:solidFill>
                  <a:schemeClr val="accent6"/>
                </a:solidFill>
              </a:rPr>
              <a:t>projektne aktivnosti imaju za cilj razviti i produbiti izučavanje pravu EU-a </a:t>
            </a:r>
            <a:r>
              <a:rPr lang="vi-VN" dirty="0" smtClean="0">
                <a:solidFill>
                  <a:schemeClr val="accent6"/>
                </a:solidFill>
              </a:rPr>
              <a:t>na</a:t>
            </a:r>
            <a:r>
              <a:rPr lang="hr-HR" dirty="0" smtClean="0">
                <a:solidFill>
                  <a:schemeClr val="accent6"/>
                </a:solidFill>
              </a:rPr>
              <a:t> </a:t>
            </a:r>
            <a:r>
              <a:rPr lang="hr-HR" dirty="0" err="1" smtClean="0">
                <a:solidFill>
                  <a:schemeClr val="accent6"/>
                </a:solidFill>
              </a:rPr>
              <a:t>PFO</a:t>
            </a:r>
            <a:r>
              <a:rPr lang="vi-VN" dirty="0" smtClean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dirty="0">
                <a:solidFill>
                  <a:schemeClr val="accent6"/>
                </a:solidFill>
              </a:rPr>
              <a:t>Projekt ima za cilj unaprjeđivanje postojećih i uvođenje potpuno novih EU predmeta u curriculum </a:t>
            </a:r>
            <a:r>
              <a:rPr lang="vi-VN" dirty="0" smtClean="0">
                <a:solidFill>
                  <a:schemeClr val="accent6"/>
                </a:solidFill>
              </a:rPr>
              <a:t>P</a:t>
            </a:r>
            <a:r>
              <a:rPr lang="hr-HR" dirty="0" err="1" smtClean="0">
                <a:solidFill>
                  <a:schemeClr val="accent6"/>
                </a:solidFill>
              </a:rPr>
              <a:t>FO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vi-VN" dirty="0" smtClean="0">
                <a:solidFill>
                  <a:schemeClr val="accent6"/>
                </a:solidFill>
              </a:rPr>
              <a:t>Katedra </a:t>
            </a:r>
            <a:r>
              <a:rPr lang="vi-VN" dirty="0">
                <a:solidFill>
                  <a:schemeClr val="accent6"/>
                </a:solidFill>
              </a:rPr>
              <a:t>će organizirati i niz radionica za suce, odvjetnike i državne odvjetnike ali i za studente drugih fakulteta (koji nisu pravnici) te sve zainteresirane građane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CILJ KATEDRE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chemeClr val="accent6"/>
                </a:solidFill>
              </a:rPr>
              <a:t>pozicionirati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Pravni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fakultet</a:t>
            </a:r>
            <a:r>
              <a:rPr lang="en-US" b="1" dirty="0">
                <a:solidFill>
                  <a:schemeClr val="accent6"/>
                </a:solidFill>
              </a:rPr>
              <a:t> Osijek u </a:t>
            </a:r>
            <a:r>
              <a:rPr lang="en-US" b="1" dirty="0" err="1">
                <a:solidFill>
                  <a:schemeClr val="accent6"/>
                </a:solidFill>
              </a:rPr>
              <a:t>regionalni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centar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i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referentnu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točku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za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izučavanje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prava</a:t>
            </a:r>
            <a:r>
              <a:rPr lang="en-US" b="1" dirty="0">
                <a:solidFill>
                  <a:schemeClr val="accent6"/>
                </a:solidFill>
              </a:rPr>
              <a:t> EU </a:t>
            </a:r>
            <a:r>
              <a:rPr lang="en-US" b="1" dirty="0" err="1">
                <a:solidFill>
                  <a:schemeClr val="accent6"/>
                </a:solidFill>
              </a:rPr>
              <a:t>koji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promiče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izvrsnost</a:t>
            </a:r>
            <a:r>
              <a:rPr lang="en-US" b="1" dirty="0">
                <a:solidFill>
                  <a:schemeClr val="accent6"/>
                </a:solidFill>
              </a:rPr>
              <a:t> u </a:t>
            </a:r>
            <a:r>
              <a:rPr lang="en-US" b="1" dirty="0" err="1">
                <a:solidFill>
                  <a:schemeClr val="accent6"/>
                </a:solidFill>
              </a:rPr>
              <a:t>nastavi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i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znanstvenom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istraživanju</a:t>
            </a:r>
            <a:r>
              <a:rPr lang="en-US" b="1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8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solidFill>
                  <a:schemeClr val="accent6"/>
                </a:solidFill>
              </a:rPr>
              <a:t>Svi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članovi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projektnog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tima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redom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su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mladi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i</a:t>
            </a:r>
            <a:r>
              <a:rPr lang="en-US" b="1" dirty="0">
                <a:solidFill>
                  <a:schemeClr val="accent6"/>
                </a:solidFill>
              </a:rPr>
              <a:t> dobro </a:t>
            </a:r>
            <a:r>
              <a:rPr lang="en-US" b="1" dirty="0" err="1">
                <a:solidFill>
                  <a:schemeClr val="accent6"/>
                </a:solidFill>
              </a:rPr>
              <a:t>obrazovani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znanstvenici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iz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područja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europskog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prava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en-US" dirty="0" err="1" smtClean="0">
                <a:solidFill>
                  <a:schemeClr val="accent6"/>
                </a:solidFill>
              </a:rPr>
              <a:t>projekt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će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omogućiti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daljnje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usavršavanje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na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polju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prava</a:t>
            </a:r>
            <a:r>
              <a:rPr lang="en-US" dirty="0">
                <a:solidFill>
                  <a:schemeClr val="accent6"/>
                </a:solidFill>
              </a:rPr>
              <a:t> EU </a:t>
            </a:r>
            <a:endParaRPr lang="hr-HR" dirty="0">
              <a:solidFill>
                <a:schemeClr val="accent6"/>
              </a:solidFill>
            </a:endParaRPr>
          </a:p>
          <a:p>
            <a:pPr algn="just"/>
            <a:r>
              <a:rPr lang="en-US" dirty="0" err="1" smtClean="0">
                <a:solidFill>
                  <a:schemeClr val="accent6"/>
                </a:solidFill>
              </a:rPr>
              <a:t>omogućiti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im</a:t>
            </a:r>
            <a:r>
              <a:rPr lang="en-US" dirty="0">
                <a:solidFill>
                  <a:schemeClr val="accent6"/>
                </a:solidFill>
              </a:rPr>
              <a:t> da </a:t>
            </a:r>
            <a:r>
              <a:rPr lang="en-US" dirty="0" err="1">
                <a:solidFill>
                  <a:schemeClr val="accent6"/>
                </a:solidFill>
              </a:rPr>
              <a:t>sudjeluju</a:t>
            </a:r>
            <a:r>
              <a:rPr lang="en-US" dirty="0">
                <a:solidFill>
                  <a:schemeClr val="accent6"/>
                </a:solidFill>
              </a:rPr>
              <a:t> u </a:t>
            </a:r>
            <a:r>
              <a:rPr lang="en-US" dirty="0" err="1">
                <a:solidFill>
                  <a:schemeClr val="accent6"/>
                </a:solidFill>
              </a:rPr>
              <a:t>razvoju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novih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nastavnih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sadržaja</a:t>
            </a:r>
            <a:r>
              <a:rPr lang="hr-HR" dirty="0" smtClean="0">
                <a:solidFill>
                  <a:schemeClr val="accent6"/>
                </a:solidFill>
              </a:rPr>
              <a:t> na </a:t>
            </a:r>
            <a:r>
              <a:rPr lang="hr-HR" dirty="0" err="1" smtClean="0">
                <a:solidFill>
                  <a:schemeClr val="accent6"/>
                </a:solidFill>
              </a:rPr>
              <a:t>PFO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/>
                </a:solidFill>
              </a:rPr>
              <a:t>Pozitivan utjecaj projekta?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dirty="0">
                <a:solidFill>
                  <a:schemeClr val="accent6"/>
                </a:solidFill>
              </a:rPr>
              <a:t>Projekt će imati pozivan utjecaj ne samo na nastavno osoblje i studente  </a:t>
            </a:r>
            <a:r>
              <a:rPr lang="vi-VN" dirty="0" smtClean="0">
                <a:solidFill>
                  <a:schemeClr val="accent6"/>
                </a:solidFill>
              </a:rPr>
              <a:t>P</a:t>
            </a:r>
            <a:r>
              <a:rPr lang="hr-HR" dirty="0" err="1" smtClean="0">
                <a:solidFill>
                  <a:schemeClr val="accent6"/>
                </a:solidFill>
              </a:rPr>
              <a:t>FO</a:t>
            </a:r>
            <a:r>
              <a:rPr lang="vi-VN" dirty="0" smtClean="0">
                <a:solidFill>
                  <a:schemeClr val="accent6"/>
                </a:solidFill>
              </a:rPr>
              <a:t>, </a:t>
            </a:r>
            <a:r>
              <a:rPr lang="vi-VN" dirty="0">
                <a:solidFill>
                  <a:schemeClr val="accent6"/>
                </a:solidFill>
              </a:rPr>
              <a:t>već i </a:t>
            </a:r>
            <a:r>
              <a:rPr lang="vi-VN" dirty="0" smtClean="0">
                <a:solidFill>
                  <a:schemeClr val="accent6"/>
                </a:solidFill>
              </a:rPr>
              <a:t>za</a:t>
            </a:r>
            <a:r>
              <a:rPr lang="hr-HR" dirty="0" smtClean="0">
                <a:solidFill>
                  <a:schemeClr val="accent6"/>
                </a:solidFill>
              </a:rPr>
              <a:t>:</a:t>
            </a:r>
          </a:p>
          <a:p>
            <a:pPr algn="just"/>
            <a:r>
              <a:rPr lang="vi-VN" dirty="0" smtClean="0">
                <a:solidFill>
                  <a:schemeClr val="accent6"/>
                </a:solidFill>
              </a:rPr>
              <a:t>studente </a:t>
            </a:r>
            <a:r>
              <a:rPr lang="vi-VN" dirty="0">
                <a:solidFill>
                  <a:schemeClr val="accent6"/>
                </a:solidFill>
              </a:rPr>
              <a:t>drugih fakulteta, 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vi-VN" dirty="0" smtClean="0">
                <a:solidFill>
                  <a:schemeClr val="accent6"/>
                </a:solidFill>
              </a:rPr>
              <a:t>pravne </a:t>
            </a:r>
            <a:r>
              <a:rPr lang="vi-VN" dirty="0">
                <a:solidFill>
                  <a:schemeClr val="accent6"/>
                </a:solidFill>
              </a:rPr>
              <a:t>praktičare (suce, odvjetnike, državne odvjetnike itd.), 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vi-VN" dirty="0" smtClean="0">
                <a:solidFill>
                  <a:schemeClr val="accent6"/>
                </a:solidFill>
              </a:rPr>
              <a:t>na </a:t>
            </a:r>
            <a:r>
              <a:rPr lang="vi-VN" dirty="0">
                <a:solidFill>
                  <a:schemeClr val="accent6"/>
                </a:solidFill>
              </a:rPr>
              <a:t>mlade znanstvenike i istraživače iz zemalja regije</a:t>
            </a:r>
            <a:r>
              <a:rPr lang="vi-VN" dirty="0" smtClean="0">
                <a:solidFill>
                  <a:schemeClr val="accent6"/>
                </a:solidFill>
              </a:rPr>
              <a:t>,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vi-VN" dirty="0" smtClean="0">
                <a:solidFill>
                  <a:schemeClr val="accent6"/>
                </a:solidFill>
              </a:rPr>
              <a:t>na </a:t>
            </a:r>
            <a:r>
              <a:rPr lang="vi-VN" dirty="0">
                <a:solidFill>
                  <a:schemeClr val="accent6"/>
                </a:solidFill>
              </a:rPr>
              <a:t>predstavnike civilnog društva kao 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vi-VN" dirty="0" smtClean="0">
                <a:solidFill>
                  <a:schemeClr val="accent6"/>
                </a:solidFill>
              </a:rPr>
              <a:t>i </a:t>
            </a:r>
            <a:r>
              <a:rPr lang="vi-VN" dirty="0">
                <a:solidFill>
                  <a:schemeClr val="accent6"/>
                </a:solidFill>
              </a:rPr>
              <a:t>na sve zainteresirane građane. </a:t>
            </a:r>
          </a:p>
          <a:p>
            <a:endParaRPr lang="vi-VN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6"/>
                </a:solidFill>
              </a:rPr>
              <a:t/>
            </a:r>
            <a:br>
              <a:rPr lang="hr-HR" dirty="0" smtClean="0">
                <a:solidFill>
                  <a:schemeClr val="accent6"/>
                </a:solidFill>
              </a:rPr>
            </a:br>
            <a:r>
              <a:rPr lang="hr-HR" dirty="0" smtClean="0">
                <a:solidFill>
                  <a:schemeClr val="accent6"/>
                </a:solidFill>
              </a:rPr>
              <a:t>Predmeti</a:t>
            </a:r>
            <a:br>
              <a:rPr lang="hr-HR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1401"/>
            <a:ext cx="518457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052736"/>
            <a:ext cx="2088671" cy="13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272208" cy="17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0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58" y="1988840"/>
            <a:ext cx="2266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‘’Procesno pravo EU’’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Ostale aktivnosti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267252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92" y="1700808"/>
            <a:ext cx="2651990" cy="172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62" y="2996952"/>
            <a:ext cx="1636514" cy="16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52292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chemeClr val="accent6"/>
                </a:solidFill>
              </a:rPr>
              <a:t>Sve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aktivnosti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održavat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će</a:t>
            </a:r>
            <a:r>
              <a:rPr lang="en-US" dirty="0">
                <a:solidFill>
                  <a:schemeClr val="accent6"/>
                </a:solidFill>
              </a:rPr>
              <a:t> se </a:t>
            </a:r>
            <a:r>
              <a:rPr lang="en-US" dirty="0" err="1">
                <a:solidFill>
                  <a:schemeClr val="accent6"/>
                </a:solidFill>
              </a:rPr>
              <a:t>na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hrvatskom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jeziku</a:t>
            </a:r>
            <a:r>
              <a:rPr lang="en-US" dirty="0">
                <a:solidFill>
                  <a:schemeClr val="accent6"/>
                </a:solidFill>
              </a:rPr>
              <a:t>, a </a:t>
            </a:r>
            <a:r>
              <a:rPr lang="en-US" dirty="0" err="1">
                <a:solidFill>
                  <a:schemeClr val="accent6"/>
                </a:solidFill>
              </a:rPr>
              <a:t>po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potrebi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za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eventualno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zainteresirane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strane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studente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na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engleskom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jeziku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vi-VN" dirty="0">
                <a:solidFill>
                  <a:schemeClr val="accent6"/>
                </a:solidFill>
              </a:rPr>
              <a:t>o uspješnom pohađanju i dovršetku </a:t>
            </a:r>
            <a:r>
              <a:rPr lang="hr-HR" dirty="0" smtClean="0">
                <a:solidFill>
                  <a:schemeClr val="accent6"/>
                </a:solidFill>
              </a:rPr>
              <a:t>kolegija </a:t>
            </a:r>
            <a:r>
              <a:rPr lang="vi-VN" dirty="0" smtClean="0">
                <a:solidFill>
                  <a:schemeClr val="accent6"/>
                </a:solidFill>
              </a:rPr>
              <a:t>izdavati </a:t>
            </a:r>
            <a:r>
              <a:rPr lang="hr-HR" dirty="0" smtClean="0">
                <a:solidFill>
                  <a:schemeClr val="accent6"/>
                </a:solidFill>
              </a:rPr>
              <a:t>će se</a:t>
            </a:r>
            <a:r>
              <a:rPr lang="vi-VN" dirty="0" smtClean="0">
                <a:solidFill>
                  <a:schemeClr val="accent6"/>
                </a:solidFill>
              </a:rPr>
              <a:t> </a:t>
            </a:r>
            <a:r>
              <a:rPr lang="vi-VN" dirty="0">
                <a:solidFill>
                  <a:schemeClr val="accent6"/>
                </a:solidFill>
              </a:rPr>
              <a:t>odgovarajući certifikat/potvrda s izraženim stečenim ECTS </a:t>
            </a:r>
            <a:r>
              <a:rPr lang="vi-VN" dirty="0" smtClean="0">
                <a:solidFill>
                  <a:schemeClr val="accent6"/>
                </a:solidFill>
              </a:rPr>
              <a:t>bodovima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hr-HR" dirty="0" smtClean="0">
                <a:solidFill>
                  <a:schemeClr val="accent6"/>
                </a:solidFill>
              </a:rPr>
              <a:t>Za ostale aktivnosti izdaje se potvrda o sudjelovanju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</a:t>
            </a:r>
            <a:r>
              <a:rPr lang="hr-HR" dirty="0" err="1" smtClean="0"/>
              <a:t>Jean</a:t>
            </a:r>
            <a:r>
              <a:rPr lang="hr-HR" dirty="0" smtClean="0"/>
              <a:t> </a:t>
            </a:r>
            <a:r>
              <a:rPr lang="hr-HR" dirty="0" err="1" smtClean="0"/>
              <a:t>Monnet</a:t>
            </a:r>
            <a:r>
              <a:rPr lang="hr-HR" dirty="0" smtClean="0"/>
              <a:t>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Dio </a:t>
            </a:r>
            <a:r>
              <a:rPr lang="hr-HR" b="1" dirty="0" err="1" smtClean="0">
                <a:solidFill>
                  <a:schemeClr val="accent6">
                    <a:lumMod val="75000"/>
                  </a:schemeClr>
                </a:solidFill>
              </a:rPr>
              <a:t>Erasmus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programa čija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je svrha potpora institucijama i aktivnostima u području europskih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integracija</a:t>
            </a:r>
          </a:p>
          <a:p>
            <a:pPr algn="just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Aktivnosti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Jean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Monnet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programa provodi izvršna Agencija u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Bruxellesu (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EACEA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Program je započeo 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1989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.,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realizira se u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72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države širom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svijeta</a:t>
            </a:r>
          </a:p>
          <a:p>
            <a:pPr marL="109728" indent="0" algn="just"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vi-VN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hr-H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hr-H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77" y="5213572"/>
            <a:ext cx="1978345" cy="12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>
                <a:solidFill>
                  <a:schemeClr val="accent6"/>
                </a:solidFill>
              </a:rPr>
              <a:t>Katedra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će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organizirati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znanstvenu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konferenciju</a:t>
            </a:r>
            <a:r>
              <a:rPr lang="en-US" sz="2400" dirty="0">
                <a:solidFill>
                  <a:schemeClr val="accent6"/>
                </a:solidFill>
              </a:rPr>
              <a:t> ''</a:t>
            </a:r>
            <a:r>
              <a:rPr lang="en-US" sz="2400" dirty="0" err="1">
                <a:solidFill>
                  <a:schemeClr val="accent6"/>
                </a:solidFill>
              </a:rPr>
              <a:t>Procesno-pravni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aspekti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prava</a:t>
            </a:r>
            <a:r>
              <a:rPr lang="en-US" sz="2400" dirty="0">
                <a:solidFill>
                  <a:schemeClr val="accent6"/>
                </a:solidFill>
              </a:rPr>
              <a:t> EU'' u </a:t>
            </a:r>
            <a:r>
              <a:rPr lang="en-US" sz="2400" dirty="0" err="1">
                <a:solidFill>
                  <a:schemeClr val="accent6"/>
                </a:solidFill>
              </a:rPr>
              <a:t>trećoj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godini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implementacije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projekta</a:t>
            </a:r>
            <a:r>
              <a:rPr lang="en-US" sz="2400" dirty="0">
                <a:solidFill>
                  <a:schemeClr val="accent6"/>
                </a:solidFill>
              </a:rPr>
              <a:t> (2017. god</a:t>
            </a:r>
            <a:r>
              <a:rPr lang="en-US" sz="2400" dirty="0" smtClean="0">
                <a:solidFill>
                  <a:schemeClr val="accent6"/>
                </a:solidFill>
              </a:rPr>
              <a:t>.)</a:t>
            </a:r>
            <a:endParaRPr lang="hr-HR" sz="2400" dirty="0" smtClean="0">
              <a:solidFill>
                <a:schemeClr val="accent6"/>
              </a:solidFill>
            </a:endParaRPr>
          </a:p>
          <a:p>
            <a:pPr algn="just"/>
            <a:r>
              <a:rPr lang="hr-HR" sz="2400" dirty="0" smtClean="0">
                <a:solidFill>
                  <a:schemeClr val="accent6"/>
                </a:solidFill>
              </a:rPr>
              <a:t>Zbornik radova</a:t>
            </a:r>
          </a:p>
          <a:p>
            <a:pPr algn="just"/>
            <a:r>
              <a:rPr lang="hr-HR" sz="2400" dirty="0" smtClean="0">
                <a:solidFill>
                  <a:schemeClr val="accent6"/>
                </a:solidFill>
              </a:rPr>
              <a:t>Uključiti mlade znanstvenike iz regije</a:t>
            </a:r>
          </a:p>
          <a:p>
            <a:pPr algn="just"/>
            <a:r>
              <a:rPr lang="hr-HR" sz="2400" dirty="0" smtClean="0">
                <a:solidFill>
                  <a:schemeClr val="accent6"/>
                </a:solidFill>
              </a:rPr>
              <a:t>Doprinijeti procesu pomirenja kroz promicanje zajedničkih europskih vrijednosti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5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0907D-5216-4285-A676-37586BFDCCA2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3429000"/>
            <a:ext cx="3819525" cy="2697163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50181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533525"/>
            <a:ext cx="3825875" cy="324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2" y="173830"/>
            <a:ext cx="1522413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7" y="777081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213100"/>
            <a:ext cx="225742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16433" cy="515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6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EE84C-30DB-45E8-A34D-EAB0A19AA55C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pic>
        <p:nvPicPr>
          <p:cNvPr id="542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39901"/>
            <a:ext cx="3994150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4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1147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KOJI SU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CILJEVI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PROGRAMA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JEAN MONNET?</a:t>
            </a:r>
            <a:b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</a:br>
            <a:endParaRPr lang="en-US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vi-VN" sz="2400" dirty="0">
                <a:solidFill>
                  <a:schemeClr val="accent6"/>
                </a:solidFill>
              </a:rPr>
              <a:t>Aktivnostima programa Jean Monnet promiče se </a:t>
            </a:r>
            <a:r>
              <a:rPr lang="vi-VN" sz="2400" b="1" dirty="0">
                <a:solidFill>
                  <a:schemeClr val="accent6"/>
                </a:solidFill>
              </a:rPr>
              <a:t>izvrsnost u podučavanju i istraživanju </a:t>
            </a:r>
            <a:r>
              <a:rPr lang="vi-VN" sz="2400" dirty="0">
                <a:solidFill>
                  <a:schemeClr val="accent6"/>
                </a:solidFill>
              </a:rPr>
              <a:t>u području studija </a:t>
            </a:r>
            <a:r>
              <a:rPr lang="vi-VN" sz="2400" dirty="0" smtClean="0">
                <a:solidFill>
                  <a:schemeClr val="accent6"/>
                </a:solidFill>
              </a:rPr>
              <a:t>o</a:t>
            </a:r>
            <a:r>
              <a:rPr lang="hr-HR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vi-VN" sz="2400" dirty="0" smtClean="0">
                <a:solidFill>
                  <a:schemeClr val="accent6"/>
                </a:solidFill>
              </a:rPr>
              <a:t>Europskoj </a:t>
            </a:r>
            <a:r>
              <a:rPr lang="vi-VN" sz="2400" dirty="0">
                <a:solidFill>
                  <a:schemeClr val="accent6"/>
                </a:solidFill>
              </a:rPr>
              <a:t>uniji diljem svijeta. </a:t>
            </a:r>
            <a:endParaRPr lang="hr-HR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algn="just"/>
            <a:r>
              <a:rPr lang="vi-VN" sz="2400" dirty="0" smtClean="0">
                <a:solidFill>
                  <a:schemeClr val="accent6"/>
                </a:solidFill>
              </a:rPr>
              <a:t>Cilj </a:t>
            </a:r>
            <a:r>
              <a:rPr lang="vi-VN" sz="2400" dirty="0">
                <a:solidFill>
                  <a:schemeClr val="accent6"/>
                </a:solidFill>
              </a:rPr>
              <a:t>je tih aktivnosti </a:t>
            </a:r>
            <a:r>
              <a:rPr lang="vi-VN" sz="2400" b="1" dirty="0">
                <a:solidFill>
                  <a:schemeClr val="accent6"/>
                </a:solidFill>
              </a:rPr>
              <a:t>poticati dijalog između akademskog svijeta i političara</a:t>
            </a:r>
            <a:r>
              <a:rPr lang="vi-VN" sz="2400" dirty="0">
                <a:solidFill>
                  <a:schemeClr val="accent6"/>
                </a:solidFill>
              </a:rPr>
              <a:t>, </a:t>
            </a:r>
            <a:r>
              <a:rPr lang="vi-VN" sz="2400" dirty="0" smtClean="0">
                <a:solidFill>
                  <a:schemeClr val="accent6"/>
                </a:solidFill>
              </a:rPr>
              <a:t>posebno</a:t>
            </a:r>
            <a:r>
              <a:rPr lang="hr-HR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vi-VN" sz="2400" dirty="0" smtClean="0">
                <a:solidFill>
                  <a:schemeClr val="accent6"/>
                </a:solidFill>
              </a:rPr>
              <a:t>radi </a:t>
            </a:r>
            <a:r>
              <a:rPr lang="vi-VN" sz="2400" dirty="0">
                <a:solidFill>
                  <a:schemeClr val="accent6"/>
                </a:solidFill>
              </a:rPr>
              <a:t>jačanja upravljanja politikama </a:t>
            </a:r>
            <a:r>
              <a:rPr lang="vi-VN" sz="2400" dirty="0" smtClean="0">
                <a:solidFill>
                  <a:schemeClr val="accent6"/>
                </a:solidFill>
              </a:rPr>
              <a:t>EU-a</a:t>
            </a:r>
            <a:endParaRPr lang="hr-HR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Očekuje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se da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će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program Jean Monnet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donijeti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pozitivne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dugotrajne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učinke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na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uključene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sudionike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na</a:t>
            </a:r>
            <a:r>
              <a:rPr lang="hr-HR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organizacije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koje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ga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promiču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te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na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sustave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politika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unutar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kojeg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se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provodi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7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ŠTO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JE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KATEDRA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JEAN MONNET?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Katedra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Jean Monnet je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radno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mjesto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predavača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u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području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studija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o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Europskoj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uniji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za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sveučilišne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profesore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ili</a:t>
            </a:r>
            <a:r>
              <a:rPr lang="hr-HR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više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predavače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. </a:t>
            </a:r>
            <a:endParaRPr lang="hr-HR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Katedru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Jean Monnet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mora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imati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jedan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profesor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koji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mora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imati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barem</a:t>
            </a:r>
            <a:r>
              <a:rPr lang="en-US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 90 sati </a:t>
            </a:r>
            <a:r>
              <a:rPr lang="en-US" sz="24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predavanja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u</a:t>
            </a:r>
            <a:r>
              <a:rPr lang="hr-HR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akademskoj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godini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. </a:t>
            </a:r>
            <a:endParaRPr lang="hr-HR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Sati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predavanja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uključuju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konzultacije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u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kontekstu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skupine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predavanja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seminara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tutorijala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i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mogu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uključivati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prethodno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navedeni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oblik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učenja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na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daljinu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ali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ne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uključuju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podučavanje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jedan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na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jedan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i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/</a:t>
            </a:r>
            <a:r>
              <a:rPr lang="en-US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ili</a:t>
            </a:r>
            <a:r>
              <a:rPr lang="hr-HR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nadzor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48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Jean</a:t>
            </a:r>
            <a:r>
              <a:rPr lang="hr-HR" dirty="0" smtClean="0"/>
              <a:t> </a:t>
            </a:r>
            <a:r>
              <a:rPr lang="hr-HR" dirty="0" err="1" smtClean="0"/>
              <a:t>Monnet</a:t>
            </a:r>
            <a:r>
              <a:rPr lang="hr-HR" dirty="0" smtClean="0"/>
              <a:t>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Kako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bi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unaprijedili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izučavanje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prava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EU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FO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poč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2011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prijavili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smo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Jean Monnet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module</a:t>
            </a:r>
            <a:endParaRPr lang="hr-H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Naziv: ‘</a:t>
            </a:r>
            <a:r>
              <a:rPr lang="hr-HR" i="1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vi-VN" i="1" dirty="0" smtClean="0">
                <a:solidFill>
                  <a:schemeClr val="accent6">
                    <a:lumMod val="75000"/>
                  </a:schemeClr>
                </a:solidFill>
              </a:rPr>
              <a:t>Pravo </a:t>
            </a:r>
            <a:r>
              <a:rPr lang="vi-VN" i="1" dirty="0">
                <a:solidFill>
                  <a:schemeClr val="accent6">
                    <a:lumMod val="75000"/>
                  </a:schemeClr>
                </a:solidFill>
              </a:rPr>
              <a:t>Europske unije: Osnove prava EU, prethodni postupak pred Europskim sudom te pravni aspekti regionalne i međunarodne suradnje u Europskoj </a:t>
            </a:r>
            <a:r>
              <a:rPr lang="vi-VN" i="1" dirty="0" smtClean="0">
                <a:solidFill>
                  <a:schemeClr val="accent6">
                    <a:lumMod val="75000"/>
                  </a:schemeClr>
                </a:solidFill>
              </a:rPr>
              <a:t>uniji</a:t>
            </a:r>
            <a:r>
              <a:rPr lang="hr-HR" i="1" dirty="0" smtClean="0">
                <a:solidFill>
                  <a:schemeClr val="accent6">
                    <a:lumMod val="75000"/>
                  </a:schemeClr>
                </a:solidFill>
              </a:rPr>
              <a:t>’’</a:t>
            </a:r>
          </a:p>
          <a:p>
            <a:pPr algn="just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Projekt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odobren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otpočeo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je 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realizacijom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od 1.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rujna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2011.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kolovoza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2014. </a:t>
            </a:r>
          </a:p>
        </p:txBody>
      </p:sp>
    </p:spTree>
    <p:extLst>
      <p:ext uri="{BB962C8B-B14F-4D97-AF65-F5344CB8AC3E}">
        <p14:creationId xmlns:p14="http://schemas.microsoft.com/office/powerpoint/2010/main" val="8985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Cilj modula: </a:t>
            </a:r>
            <a:r>
              <a:rPr lang="hr-HR" dirty="0">
                <a:solidFill>
                  <a:schemeClr val="accent6"/>
                </a:solidFill>
                <a:latin typeface="Georgia" panose="02040502050405020303" pitchFamily="18" charset="0"/>
              </a:rPr>
              <a:t>s</a:t>
            </a:r>
            <a:r>
              <a:rPr lang="en-US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timulirati</a:t>
            </a:r>
            <a:r>
              <a:rPr lang="en-US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studente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ali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i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pravne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praktičare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da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razmišljaju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i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uče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o </a:t>
            </a:r>
            <a:r>
              <a:rPr lang="en-US" dirty="0" err="1">
                <a:solidFill>
                  <a:schemeClr val="accent6"/>
                </a:solidFill>
                <a:latin typeface="Georgia" panose="02040502050405020303" pitchFamily="18" charset="0"/>
              </a:rPr>
              <a:t>pravu</a:t>
            </a:r>
            <a:r>
              <a:rPr lang="en-US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E</a:t>
            </a:r>
            <a:r>
              <a:rPr lang="hr-HR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U</a:t>
            </a:r>
          </a:p>
          <a:p>
            <a:pPr algn="just"/>
            <a:r>
              <a:rPr lang="vi-VN" dirty="0">
                <a:solidFill>
                  <a:schemeClr val="accent6"/>
                </a:solidFill>
              </a:rPr>
              <a:t>U međuvremenu smo ušli u EU (1. srpnja 2013.). </a:t>
            </a:r>
            <a:endParaRPr lang="hr-HR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algn="just"/>
            <a:r>
              <a:rPr lang="vi-VN" dirty="0" smtClean="0">
                <a:solidFill>
                  <a:schemeClr val="accent6"/>
                </a:solidFill>
              </a:rPr>
              <a:t>Danas </a:t>
            </a:r>
            <a:r>
              <a:rPr lang="vi-VN" dirty="0">
                <a:solidFill>
                  <a:schemeClr val="accent6"/>
                </a:solidFill>
              </a:rPr>
              <a:t>je pravo EU postalo još važnije i naša je odgovornost da studentima i svima zainteresiranima pružimo znanje o Europskoj uniji</a:t>
            </a:r>
            <a:endParaRPr lang="en-US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vi-VN" sz="2400" dirty="0">
                <a:solidFill>
                  <a:schemeClr val="accent6"/>
                </a:solidFill>
              </a:rPr>
              <a:t>U studenom 2013. osnovana je posebna </a:t>
            </a:r>
            <a:r>
              <a:rPr lang="vi-VN" sz="2400" b="1" dirty="0">
                <a:solidFill>
                  <a:schemeClr val="accent6"/>
                </a:solidFill>
              </a:rPr>
              <a:t>Katedra za europsko pravo </a:t>
            </a:r>
            <a:endParaRPr lang="hr-HR" sz="2400" b="1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algn="just"/>
            <a:r>
              <a:rPr lang="vi-VN" sz="2400" dirty="0" smtClean="0">
                <a:solidFill>
                  <a:schemeClr val="accent6"/>
                </a:solidFill>
              </a:rPr>
              <a:t>U </a:t>
            </a:r>
            <a:r>
              <a:rPr lang="vi-VN" sz="2400" dirty="0">
                <a:solidFill>
                  <a:schemeClr val="accent6"/>
                </a:solidFill>
              </a:rPr>
              <a:t>okviru curriculuma </a:t>
            </a:r>
            <a:r>
              <a:rPr lang="hr-HR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PFO</a:t>
            </a:r>
            <a:r>
              <a:rPr lang="hr-HR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vi-VN" sz="2400" dirty="0" smtClean="0">
                <a:solidFill>
                  <a:schemeClr val="accent6"/>
                </a:solidFill>
              </a:rPr>
              <a:t>sada </a:t>
            </a:r>
            <a:r>
              <a:rPr lang="vi-VN" sz="2400" dirty="0">
                <a:solidFill>
                  <a:schemeClr val="accent6"/>
                </a:solidFill>
              </a:rPr>
              <a:t>već postoji niz predmeta s pridjevom ''europski/europska/europsko''. </a:t>
            </a:r>
            <a:endParaRPr lang="hr-HR" sz="2400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algn="just"/>
            <a:r>
              <a:rPr lang="vi-VN" sz="2400" dirty="0" smtClean="0">
                <a:solidFill>
                  <a:schemeClr val="accent6"/>
                </a:solidFill>
              </a:rPr>
              <a:t>Početkom </a:t>
            </a:r>
            <a:r>
              <a:rPr lang="vi-VN" sz="2400" dirty="0">
                <a:solidFill>
                  <a:schemeClr val="accent6"/>
                </a:solidFill>
              </a:rPr>
              <a:t>2014. pokrenut </a:t>
            </a:r>
            <a:r>
              <a:rPr lang="hr-HR" sz="2400" dirty="0" smtClean="0">
                <a:solidFill>
                  <a:schemeClr val="accent6"/>
                </a:solidFill>
              </a:rPr>
              <a:t>je </a:t>
            </a:r>
            <a:r>
              <a:rPr lang="hr-HR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PDS</a:t>
            </a:r>
            <a:r>
              <a:rPr lang="vi-VN" sz="2400" dirty="0" smtClean="0">
                <a:solidFill>
                  <a:schemeClr val="accent6"/>
                </a:solidFill>
              </a:rPr>
              <a:t> koji </a:t>
            </a:r>
            <a:r>
              <a:rPr lang="vi-VN" sz="2400" dirty="0">
                <a:solidFill>
                  <a:schemeClr val="accent6"/>
                </a:solidFill>
              </a:rPr>
              <a:t>se </a:t>
            </a:r>
            <a:r>
              <a:rPr lang="vi-VN" sz="2400" dirty="0" smtClean="0">
                <a:solidFill>
                  <a:schemeClr val="accent6"/>
                </a:solidFill>
              </a:rPr>
              <a:t>izvodi </a:t>
            </a:r>
            <a:r>
              <a:rPr lang="vi-VN" sz="2400" dirty="0">
                <a:solidFill>
                  <a:schemeClr val="accent6"/>
                </a:solidFill>
              </a:rPr>
              <a:t>kroz devet modula,  a jedan od njih je '</a:t>
            </a:r>
            <a:r>
              <a:rPr lang="vi-VN" sz="2400" dirty="0" smtClean="0">
                <a:solidFill>
                  <a:schemeClr val="accent6"/>
                </a:solidFill>
              </a:rPr>
              <a:t>'Modul:</a:t>
            </a:r>
            <a:r>
              <a:rPr lang="hr-HR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vi-VN" sz="2400" b="1" dirty="0" smtClean="0">
                <a:solidFill>
                  <a:schemeClr val="accent6"/>
                </a:solidFill>
              </a:rPr>
              <a:t>Međunarodno </a:t>
            </a:r>
            <a:r>
              <a:rPr lang="vi-VN" sz="2400" b="1" dirty="0">
                <a:solidFill>
                  <a:schemeClr val="accent6"/>
                </a:solidFill>
              </a:rPr>
              <a:t>i europsko javno pravo</a:t>
            </a:r>
            <a:r>
              <a:rPr lang="vi-VN" sz="2400" b="1" dirty="0" smtClean="0">
                <a:solidFill>
                  <a:schemeClr val="accent6"/>
                </a:solidFill>
              </a:rPr>
              <a:t>'‘</a:t>
            </a:r>
            <a:endParaRPr lang="hr-HR" sz="2400" b="1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U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svega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hr-HR" sz="2400" dirty="0">
                <a:solidFill>
                  <a:schemeClr val="accent6"/>
                </a:solidFill>
                <a:latin typeface="Georgia" panose="02040502050405020303" pitchFamily="18" charset="0"/>
              </a:rPr>
              <a:t>3</a:t>
            </a:r>
            <a:r>
              <a:rPr lang="en-US" sz="24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godine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situacija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se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bitno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promijenila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nabolje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ali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ovdje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ne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smijemo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nećemo</a:t>
            </a:r>
            <a:r>
              <a:rPr 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stati</a:t>
            </a:r>
            <a:r>
              <a:rPr lang="hr-HR" sz="2400" dirty="0">
                <a:solidFill>
                  <a:schemeClr val="accent6"/>
                </a:solidFill>
                <a:latin typeface="Georgia" panose="02040502050405020303" pitchFamily="18" charset="0"/>
              </a:rPr>
              <a:t>!</a:t>
            </a:r>
            <a:endParaRPr lang="en-US" sz="2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 smtClean="0">
                <a:solidFill>
                  <a:schemeClr val="accent6"/>
                </a:solidFill>
              </a:rPr>
              <a:t>U </a:t>
            </a:r>
            <a:r>
              <a:rPr lang="hr-HR" dirty="0" err="1" smtClean="0">
                <a:solidFill>
                  <a:schemeClr val="accent6"/>
                </a:solidFill>
              </a:rPr>
              <a:t>03</a:t>
            </a:r>
            <a:r>
              <a:rPr lang="hr-HR" dirty="0" smtClean="0">
                <a:solidFill>
                  <a:schemeClr val="accent6"/>
                </a:solidFill>
              </a:rPr>
              <a:t>/</a:t>
            </a:r>
            <a:r>
              <a:rPr lang="hr-HR" dirty="0" err="1" smtClean="0">
                <a:solidFill>
                  <a:schemeClr val="accent6"/>
                </a:solidFill>
              </a:rPr>
              <a:t>2014</a:t>
            </a:r>
            <a:r>
              <a:rPr lang="hr-HR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P</a:t>
            </a:r>
            <a:r>
              <a:rPr lang="hr-HR" dirty="0" err="1" smtClean="0">
                <a:solidFill>
                  <a:schemeClr val="accent6"/>
                </a:solidFill>
              </a:rPr>
              <a:t>FO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prijavio</a:t>
            </a:r>
            <a:r>
              <a:rPr lang="en-US" dirty="0">
                <a:solidFill>
                  <a:schemeClr val="accent6"/>
                </a:solidFill>
              </a:rPr>
              <a:t> je u </a:t>
            </a:r>
            <a:r>
              <a:rPr lang="en-US" dirty="0" err="1">
                <a:solidFill>
                  <a:schemeClr val="accent6"/>
                </a:solidFill>
              </a:rPr>
              <a:t>okviru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Erasmus</a:t>
            </a:r>
            <a:r>
              <a:rPr lang="hr-HR" dirty="0" smtClean="0">
                <a:solidFill>
                  <a:schemeClr val="accent6"/>
                </a:solidFill>
              </a:rPr>
              <a:t>+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programa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projekt</a:t>
            </a:r>
            <a:r>
              <a:rPr lang="en-US" dirty="0">
                <a:solidFill>
                  <a:schemeClr val="accent6"/>
                </a:solidFill>
              </a:rPr>
              <a:t> ''Jean Monnet </a:t>
            </a:r>
            <a:r>
              <a:rPr lang="en-US" dirty="0" err="1">
                <a:solidFill>
                  <a:schemeClr val="accent6"/>
                </a:solidFill>
              </a:rPr>
              <a:t>katedra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za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procesno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pravo</a:t>
            </a:r>
            <a:r>
              <a:rPr lang="en-US" dirty="0">
                <a:solidFill>
                  <a:schemeClr val="accent6"/>
                </a:solidFill>
              </a:rPr>
              <a:t> EU-a'. 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hr-HR" dirty="0" err="1" smtClean="0">
                <a:solidFill>
                  <a:schemeClr val="accent6"/>
                </a:solidFill>
              </a:rPr>
              <a:t>Kokurencija</a:t>
            </a:r>
            <a:r>
              <a:rPr lang="hr-HR" dirty="0" smtClean="0">
                <a:solidFill>
                  <a:schemeClr val="accent6"/>
                </a:solidFill>
              </a:rPr>
              <a:t> = </a:t>
            </a:r>
            <a:r>
              <a:rPr lang="en-US" dirty="0" smtClean="0">
                <a:solidFill>
                  <a:schemeClr val="accent6"/>
                </a:solidFill>
              </a:rPr>
              <a:t>493 </a:t>
            </a:r>
            <a:r>
              <a:rPr lang="en-US" dirty="0" err="1">
                <a:solidFill>
                  <a:schemeClr val="accent6"/>
                </a:solidFill>
              </a:rPr>
              <a:t>projektna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prijedloga</a:t>
            </a:r>
            <a:endParaRPr lang="hr-HR" dirty="0">
              <a:solidFill>
                <a:schemeClr val="accent6"/>
              </a:solidFill>
            </a:endParaRPr>
          </a:p>
          <a:p>
            <a:pPr algn="just"/>
            <a:r>
              <a:rPr lang="hr-HR" dirty="0" smtClean="0">
                <a:solidFill>
                  <a:schemeClr val="accent6"/>
                </a:solidFill>
              </a:rPr>
              <a:t>Odobreno za financiranje = </a:t>
            </a:r>
            <a:r>
              <a:rPr lang="hr-HR" dirty="0" err="1" smtClean="0">
                <a:solidFill>
                  <a:schemeClr val="accent6"/>
                </a:solidFill>
              </a:rPr>
              <a:t>138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hr-HR" dirty="0" err="1" smtClean="0">
                <a:solidFill>
                  <a:schemeClr val="accent6"/>
                </a:solidFill>
              </a:rPr>
              <a:t>PFO</a:t>
            </a:r>
            <a:r>
              <a:rPr lang="hr-HR" dirty="0" smtClean="0">
                <a:solidFill>
                  <a:schemeClr val="accent6"/>
                </a:solidFill>
              </a:rPr>
              <a:t> = </a:t>
            </a:r>
            <a:r>
              <a:rPr lang="hr-HR" dirty="0" err="1" smtClean="0">
                <a:solidFill>
                  <a:schemeClr val="accent6"/>
                </a:solidFill>
              </a:rPr>
              <a:t>25</a:t>
            </a:r>
            <a:r>
              <a:rPr lang="hr-HR" dirty="0" smtClean="0">
                <a:solidFill>
                  <a:schemeClr val="accent6"/>
                </a:solidFill>
              </a:rPr>
              <a:t>. mjesto</a:t>
            </a:r>
          </a:p>
          <a:p>
            <a:pPr algn="just"/>
            <a:r>
              <a:rPr lang="en-US" dirty="0" err="1" smtClean="0">
                <a:solidFill>
                  <a:schemeClr val="accent6"/>
                </a:solidFill>
              </a:rPr>
              <a:t>relativno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visok</a:t>
            </a:r>
            <a:r>
              <a:rPr lang="hr-HR" dirty="0" smtClean="0">
                <a:solidFill>
                  <a:schemeClr val="accent6"/>
                </a:solidFill>
              </a:rPr>
              <a:t>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ocjen</a:t>
            </a:r>
            <a:r>
              <a:rPr lang="hr-HR" dirty="0" smtClean="0">
                <a:solidFill>
                  <a:schemeClr val="accent6"/>
                </a:solidFill>
              </a:rPr>
              <a:t>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(89/100 </a:t>
            </a:r>
            <a:r>
              <a:rPr lang="en-US" dirty="0" err="1">
                <a:solidFill>
                  <a:schemeClr val="accent6"/>
                </a:solidFill>
              </a:rPr>
              <a:t>bodova</a:t>
            </a:r>
            <a:r>
              <a:rPr lang="en-US" dirty="0">
                <a:solidFill>
                  <a:schemeClr val="accent6"/>
                </a:solidFill>
              </a:rPr>
              <a:t>). </a:t>
            </a:r>
            <a:endParaRPr lang="hr-HR" dirty="0" smtClean="0">
              <a:solidFill>
                <a:schemeClr val="accent6"/>
              </a:solidFill>
            </a:endParaRPr>
          </a:p>
          <a:p>
            <a:pPr algn="just"/>
            <a:r>
              <a:rPr lang="en-US" dirty="0" err="1" smtClean="0">
                <a:solidFill>
                  <a:schemeClr val="accent6"/>
                </a:solidFill>
              </a:rPr>
              <a:t>Za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nositelja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projekta</a:t>
            </a:r>
            <a:r>
              <a:rPr lang="en-US" dirty="0">
                <a:solidFill>
                  <a:schemeClr val="accent6"/>
                </a:solidFill>
              </a:rPr>
              <a:t>/</a:t>
            </a:r>
            <a:r>
              <a:rPr lang="en-US" dirty="0" err="1">
                <a:solidFill>
                  <a:schemeClr val="accent6"/>
                </a:solidFill>
              </a:rPr>
              <a:t>katedre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imenovan</a:t>
            </a:r>
            <a:r>
              <a:rPr lang="en-US" dirty="0">
                <a:solidFill>
                  <a:schemeClr val="accent6"/>
                </a:solidFill>
              </a:rPr>
              <a:t> je </a:t>
            </a:r>
            <a:r>
              <a:rPr lang="en-US" dirty="0" err="1">
                <a:solidFill>
                  <a:schemeClr val="accent6"/>
                </a:solidFill>
              </a:rPr>
              <a:t>doc.dr.sc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r>
              <a:rPr lang="en-US" dirty="0" err="1">
                <a:solidFill>
                  <a:schemeClr val="accent6"/>
                </a:solidFill>
              </a:rPr>
              <a:t>Tunjica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Petrašević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</TotalTime>
  <Words>809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Georgia</vt:lpstr>
      <vt:lpstr>Symbol</vt:lpstr>
      <vt:lpstr>Times New Roman</vt:lpstr>
      <vt:lpstr>Trebuchet MS</vt:lpstr>
      <vt:lpstr>Wingdings 2</vt:lpstr>
      <vt:lpstr>Urban</vt:lpstr>
      <vt:lpstr>Jean Monnet katedra za procesno pravo EU</vt:lpstr>
      <vt:lpstr>Što je Jean Monnet program?</vt:lpstr>
      <vt:lpstr>PowerPoint Presentation</vt:lpstr>
      <vt:lpstr>KOJI SU CILJEVI PROGRAMA JEAN MONNET? </vt:lpstr>
      <vt:lpstr>ŠTO JE KATEDRA JEAN MONNET?</vt:lpstr>
      <vt:lpstr>Jean Monnet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CILJ KATEDRE</vt:lpstr>
      <vt:lpstr>PowerPoint Presentation</vt:lpstr>
      <vt:lpstr>Pozitivan utjecaj projekta?</vt:lpstr>
      <vt:lpstr> Predmeti </vt:lpstr>
      <vt:lpstr>‘’Procesno pravo EU’’</vt:lpstr>
      <vt:lpstr>Ostale aktivnosti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Monnet katedra za procesno pravo EU</dc:title>
  <dc:creator>tunjica</dc:creator>
  <cp:lastModifiedBy>tunjica</cp:lastModifiedBy>
  <cp:revision>14</cp:revision>
  <dcterms:created xsi:type="dcterms:W3CDTF">2014-12-17T16:05:55Z</dcterms:created>
  <dcterms:modified xsi:type="dcterms:W3CDTF">2017-09-18T10:44:58Z</dcterms:modified>
</cp:coreProperties>
</file>